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4"/>
  </p:notesMasterIdLst>
  <p:sldIdLst>
    <p:sldId id="273" r:id="rId2"/>
    <p:sldId id="269" r:id="rId3"/>
    <p:sldId id="271" r:id="rId4"/>
    <p:sldId id="267" r:id="rId5"/>
    <p:sldId id="290" r:id="rId6"/>
    <p:sldId id="291" r:id="rId7"/>
    <p:sldId id="295" r:id="rId8"/>
    <p:sldId id="263" r:id="rId9"/>
    <p:sldId id="285" r:id="rId10"/>
    <p:sldId id="292" r:id="rId11"/>
    <p:sldId id="294" r:id="rId12"/>
    <p:sldId id="266" r:id="rId13"/>
  </p:sldIdLst>
  <p:sldSz cx="9144000" cy="65166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155"/>
    <a:srgbClr val="7B6B67"/>
    <a:srgbClr val="514F54"/>
    <a:srgbClr val="313B40"/>
    <a:srgbClr val="313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942" y="96"/>
      </p:cViewPr>
      <p:guideLst>
        <p:guide orient="horz" pos="205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79CC2-88A3-4E56-B7F2-74D12FF74F2A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63650" y="1143000"/>
            <a:ext cx="4330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D3861-911E-4699-A828-B50FA3EF4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2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505"/>
            <a:ext cx="7772400" cy="2268773"/>
          </a:xfrm>
        </p:spPr>
        <p:txBody>
          <a:bodyPr anchor="b"/>
          <a:lstStyle>
            <a:lvl1pPr algn="ctr">
              <a:defRPr sz="57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22770"/>
            <a:ext cx="6858000" cy="1573357"/>
          </a:xfrm>
        </p:spPr>
        <p:txBody>
          <a:bodyPr/>
          <a:lstStyle>
            <a:lvl1pPr marL="0" indent="0" algn="ctr">
              <a:buNone/>
              <a:defRPr sz="2280"/>
            </a:lvl1pPr>
            <a:lvl2pPr marL="434431" indent="0" algn="ctr">
              <a:buNone/>
              <a:defRPr sz="1900"/>
            </a:lvl2pPr>
            <a:lvl3pPr marL="868863" indent="0" algn="ctr">
              <a:buNone/>
              <a:defRPr sz="1710"/>
            </a:lvl3pPr>
            <a:lvl4pPr marL="1303294" indent="0" algn="ctr">
              <a:buNone/>
              <a:defRPr sz="1520"/>
            </a:lvl4pPr>
            <a:lvl5pPr marL="1737726" indent="0" algn="ctr">
              <a:buNone/>
              <a:defRPr sz="1520"/>
            </a:lvl5pPr>
            <a:lvl6pPr marL="2172157" indent="0" algn="ctr">
              <a:buNone/>
              <a:defRPr sz="1520"/>
            </a:lvl6pPr>
            <a:lvl7pPr marL="2606589" indent="0" algn="ctr">
              <a:buNone/>
              <a:defRPr sz="1520"/>
            </a:lvl7pPr>
            <a:lvl8pPr marL="3041020" indent="0" algn="ctr">
              <a:buNone/>
              <a:defRPr sz="1520"/>
            </a:lvl8pPr>
            <a:lvl9pPr marL="3475452" indent="0" algn="ctr">
              <a:buNone/>
              <a:defRPr sz="15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6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6953"/>
            <a:ext cx="1971675" cy="55225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6953"/>
            <a:ext cx="5800725" cy="55225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0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9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24648"/>
            <a:ext cx="7886700" cy="2710761"/>
          </a:xfrm>
        </p:spPr>
        <p:txBody>
          <a:bodyPr anchor="b"/>
          <a:lstStyle>
            <a:lvl1pPr>
              <a:defRPr sz="570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61054"/>
            <a:ext cx="7886700" cy="1425525"/>
          </a:xfrm>
        </p:spPr>
        <p:txBody>
          <a:bodyPr/>
          <a:lstStyle>
            <a:lvl1pPr marL="0" indent="0">
              <a:buNone/>
              <a:defRPr sz="2280">
                <a:solidFill>
                  <a:schemeClr val="tx1"/>
                </a:solidFill>
              </a:defRPr>
            </a:lvl1pPr>
            <a:lvl2pPr marL="4344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68863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3pPr>
            <a:lvl4pPr marL="1303294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4pPr>
            <a:lvl5pPr marL="1737726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5pPr>
            <a:lvl6pPr marL="2172157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6pPr>
            <a:lvl7pPr marL="2606589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7pPr>
            <a:lvl8pPr marL="3041020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8pPr>
            <a:lvl9pPr marL="347545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94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34766"/>
            <a:ext cx="3886200" cy="41347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34766"/>
            <a:ext cx="3886200" cy="41347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9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6955"/>
            <a:ext cx="7886700" cy="125959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7494"/>
            <a:ext cx="3868340" cy="782907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431" indent="0">
              <a:buNone/>
              <a:defRPr sz="1900" b="1"/>
            </a:lvl2pPr>
            <a:lvl3pPr marL="868863" indent="0">
              <a:buNone/>
              <a:defRPr sz="1710" b="1"/>
            </a:lvl3pPr>
            <a:lvl4pPr marL="1303294" indent="0">
              <a:buNone/>
              <a:defRPr sz="1520" b="1"/>
            </a:lvl4pPr>
            <a:lvl5pPr marL="1737726" indent="0">
              <a:buNone/>
              <a:defRPr sz="1520" b="1"/>
            </a:lvl5pPr>
            <a:lvl6pPr marL="2172157" indent="0">
              <a:buNone/>
              <a:defRPr sz="1520" b="1"/>
            </a:lvl6pPr>
            <a:lvl7pPr marL="2606589" indent="0">
              <a:buNone/>
              <a:defRPr sz="1520" b="1"/>
            </a:lvl7pPr>
            <a:lvl8pPr marL="3041020" indent="0">
              <a:buNone/>
              <a:defRPr sz="1520" b="1"/>
            </a:lvl8pPr>
            <a:lvl9pPr marL="3475452" indent="0">
              <a:buNone/>
              <a:defRPr sz="1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80401"/>
            <a:ext cx="3868340" cy="3501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97494"/>
            <a:ext cx="3887391" cy="782907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4431" indent="0">
              <a:buNone/>
              <a:defRPr sz="1900" b="1"/>
            </a:lvl2pPr>
            <a:lvl3pPr marL="868863" indent="0">
              <a:buNone/>
              <a:defRPr sz="1710" b="1"/>
            </a:lvl3pPr>
            <a:lvl4pPr marL="1303294" indent="0">
              <a:buNone/>
              <a:defRPr sz="1520" b="1"/>
            </a:lvl4pPr>
            <a:lvl5pPr marL="1737726" indent="0">
              <a:buNone/>
              <a:defRPr sz="1520" b="1"/>
            </a:lvl5pPr>
            <a:lvl6pPr marL="2172157" indent="0">
              <a:buNone/>
              <a:defRPr sz="1520" b="1"/>
            </a:lvl6pPr>
            <a:lvl7pPr marL="2606589" indent="0">
              <a:buNone/>
              <a:defRPr sz="1520" b="1"/>
            </a:lvl7pPr>
            <a:lvl8pPr marL="3041020" indent="0">
              <a:buNone/>
              <a:defRPr sz="1520" b="1"/>
            </a:lvl8pPr>
            <a:lvl9pPr marL="3475452" indent="0">
              <a:buNone/>
              <a:defRPr sz="1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80401"/>
            <a:ext cx="3887391" cy="3501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61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9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80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4446"/>
            <a:ext cx="2949178" cy="1520561"/>
          </a:xfrm>
        </p:spPr>
        <p:txBody>
          <a:bodyPr anchor="b"/>
          <a:lstStyle>
            <a:lvl1pPr>
              <a:defRPr sz="30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38284"/>
            <a:ext cx="4629150" cy="4631072"/>
          </a:xfrm>
        </p:spPr>
        <p:txBody>
          <a:bodyPr/>
          <a:lstStyle>
            <a:lvl1pPr>
              <a:defRPr sz="3041"/>
            </a:lvl1pPr>
            <a:lvl2pPr>
              <a:defRPr sz="2661"/>
            </a:lvl2pPr>
            <a:lvl3pPr>
              <a:defRPr sz="228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55006"/>
            <a:ext cx="2949178" cy="3621891"/>
          </a:xfrm>
        </p:spPr>
        <p:txBody>
          <a:bodyPr/>
          <a:lstStyle>
            <a:lvl1pPr marL="0" indent="0">
              <a:buNone/>
              <a:defRPr sz="1520"/>
            </a:lvl1pPr>
            <a:lvl2pPr marL="434431" indent="0">
              <a:buNone/>
              <a:defRPr sz="1330"/>
            </a:lvl2pPr>
            <a:lvl3pPr marL="868863" indent="0">
              <a:buNone/>
              <a:defRPr sz="1140"/>
            </a:lvl3pPr>
            <a:lvl4pPr marL="1303294" indent="0">
              <a:buNone/>
              <a:defRPr sz="950"/>
            </a:lvl4pPr>
            <a:lvl5pPr marL="1737726" indent="0">
              <a:buNone/>
              <a:defRPr sz="950"/>
            </a:lvl5pPr>
            <a:lvl6pPr marL="2172157" indent="0">
              <a:buNone/>
              <a:defRPr sz="950"/>
            </a:lvl6pPr>
            <a:lvl7pPr marL="2606589" indent="0">
              <a:buNone/>
              <a:defRPr sz="950"/>
            </a:lvl7pPr>
            <a:lvl8pPr marL="3041020" indent="0">
              <a:buNone/>
              <a:defRPr sz="950"/>
            </a:lvl8pPr>
            <a:lvl9pPr marL="3475452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5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4446"/>
            <a:ext cx="2949178" cy="1520561"/>
          </a:xfrm>
        </p:spPr>
        <p:txBody>
          <a:bodyPr anchor="b"/>
          <a:lstStyle>
            <a:lvl1pPr>
              <a:defRPr sz="30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38284"/>
            <a:ext cx="4629150" cy="4631072"/>
          </a:xfrm>
        </p:spPr>
        <p:txBody>
          <a:bodyPr anchor="t"/>
          <a:lstStyle>
            <a:lvl1pPr marL="0" indent="0">
              <a:buNone/>
              <a:defRPr sz="3041"/>
            </a:lvl1pPr>
            <a:lvl2pPr marL="434431" indent="0">
              <a:buNone/>
              <a:defRPr sz="2661"/>
            </a:lvl2pPr>
            <a:lvl3pPr marL="868863" indent="0">
              <a:buNone/>
              <a:defRPr sz="2280"/>
            </a:lvl3pPr>
            <a:lvl4pPr marL="1303294" indent="0">
              <a:buNone/>
              <a:defRPr sz="1900"/>
            </a:lvl4pPr>
            <a:lvl5pPr marL="1737726" indent="0">
              <a:buNone/>
              <a:defRPr sz="1900"/>
            </a:lvl5pPr>
            <a:lvl6pPr marL="2172157" indent="0">
              <a:buNone/>
              <a:defRPr sz="1900"/>
            </a:lvl6pPr>
            <a:lvl7pPr marL="2606589" indent="0">
              <a:buNone/>
              <a:defRPr sz="1900"/>
            </a:lvl7pPr>
            <a:lvl8pPr marL="3041020" indent="0">
              <a:buNone/>
              <a:defRPr sz="1900"/>
            </a:lvl8pPr>
            <a:lvl9pPr marL="3475452" indent="0">
              <a:buNone/>
              <a:defRPr sz="19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55006"/>
            <a:ext cx="2949178" cy="3621891"/>
          </a:xfrm>
        </p:spPr>
        <p:txBody>
          <a:bodyPr/>
          <a:lstStyle>
            <a:lvl1pPr marL="0" indent="0">
              <a:buNone/>
              <a:defRPr sz="1520"/>
            </a:lvl1pPr>
            <a:lvl2pPr marL="434431" indent="0">
              <a:buNone/>
              <a:defRPr sz="1330"/>
            </a:lvl2pPr>
            <a:lvl3pPr marL="868863" indent="0">
              <a:buNone/>
              <a:defRPr sz="1140"/>
            </a:lvl3pPr>
            <a:lvl4pPr marL="1303294" indent="0">
              <a:buNone/>
              <a:defRPr sz="950"/>
            </a:lvl4pPr>
            <a:lvl5pPr marL="1737726" indent="0">
              <a:buNone/>
              <a:defRPr sz="950"/>
            </a:lvl5pPr>
            <a:lvl6pPr marL="2172157" indent="0">
              <a:buNone/>
              <a:defRPr sz="950"/>
            </a:lvl6pPr>
            <a:lvl7pPr marL="2606589" indent="0">
              <a:buNone/>
              <a:defRPr sz="950"/>
            </a:lvl7pPr>
            <a:lvl8pPr marL="3041020" indent="0">
              <a:buNone/>
              <a:defRPr sz="950"/>
            </a:lvl8pPr>
            <a:lvl9pPr marL="3475452" indent="0">
              <a:buNone/>
              <a:defRPr sz="9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0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6955"/>
            <a:ext cx="7886700" cy="1259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4766"/>
            <a:ext cx="7886700" cy="4134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040006"/>
            <a:ext cx="20574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1D71A-6E9D-45B4-BC41-A799DAF5EE17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040006"/>
            <a:ext cx="30861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040006"/>
            <a:ext cx="2057400" cy="3469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D762-6E25-476B-B050-E4CCC242B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868863" rtl="0" eaLnBrk="1" latinLnBrk="0" hangingPunct="1">
        <a:lnSpc>
          <a:spcPct val="90000"/>
        </a:lnSpc>
        <a:spcBef>
          <a:spcPct val="0"/>
        </a:spcBef>
        <a:buNone/>
        <a:defRPr sz="41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216" indent="-217216" algn="l" defTabSz="868863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+mn-lt"/>
          <a:ea typeface="+mn-ea"/>
          <a:cs typeface="+mn-cs"/>
        </a:defRPr>
      </a:lvl1pPr>
      <a:lvl2pPr marL="651647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2pPr>
      <a:lvl3pPr marL="1086079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510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954941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389373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823804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258236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692667" indent="-217216" algn="l" defTabSz="868863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34431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2pPr>
      <a:lvl3pPr marL="868863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3pPr>
      <a:lvl4pPr marL="1303294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4pPr>
      <a:lvl5pPr marL="1737726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5pPr>
      <a:lvl6pPr marL="2172157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6pPr>
      <a:lvl7pPr marL="2606589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7pPr>
      <a:lvl8pPr marL="3041020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475452" algn="l" defTabSz="868863" rtl="0" eaLnBrk="1" latinLnBrk="0" hangingPunct="1"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D6ACA-087E-4BCB-8937-B83E0B46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2"/>
            <a:ext cx="9144000" cy="6520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C7D01-49AC-43EB-B8A7-D13571D9083C}"/>
              </a:ext>
            </a:extLst>
          </p:cNvPr>
          <p:cNvSpPr txBox="1"/>
          <p:nvPr/>
        </p:nvSpPr>
        <p:spPr>
          <a:xfrm>
            <a:off x="7203882" y="3087266"/>
            <a:ext cx="14006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</a:rPr>
              <a:t>10 апреля 2023 г.</a:t>
            </a:r>
          </a:p>
        </p:txBody>
      </p:sp>
    </p:spTree>
    <p:extLst>
      <p:ext uri="{BB962C8B-B14F-4D97-AF65-F5344CB8AC3E}">
        <p14:creationId xmlns:p14="http://schemas.microsoft.com/office/powerpoint/2010/main" val="59895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1C4351-D362-426F-8326-FB5E4930D2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8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E63B1-7E64-4792-BA63-32DCB1375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66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6498" y="1147287"/>
            <a:ext cx="69910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Чтобы проверить ваши знания, переходите по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QR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-коду и играйте в интеллектуальную игру «Космическая Лига знаний»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 Российского общества «Знание».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9F6643-A172-4555-B424-561D179F2D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3258344"/>
            <a:ext cx="2447925" cy="244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495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D6ACA-087E-4BCB-8937-B83E0B46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2"/>
            <a:ext cx="9144000" cy="65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5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188" cy="6516688"/>
          </a:xfrm>
        </p:spPr>
      </p:pic>
      <p:pic>
        <p:nvPicPr>
          <p:cNvPr id="7" name="Звуки космоса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385403A5-C866-4506-8C50-305B59856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813" y="1779435"/>
            <a:ext cx="637881" cy="637881"/>
          </a:xfrm>
          <a:prstGeom prst="rect">
            <a:avLst/>
          </a:prstGeom>
        </p:spPr>
      </p:pic>
      <p:grpSp>
        <p:nvGrpSpPr>
          <p:cNvPr id="8" name="Группа 7" hidden="1">
            <a:extLst>
              <a:ext uri="{FF2B5EF4-FFF2-40B4-BE49-F238E27FC236}">
                <a16:creationId xmlns:a16="http://schemas.microsoft.com/office/drawing/2014/main" id="{CB5CADFE-3A07-4770-B1A2-E79493F93241}"/>
              </a:ext>
            </a:extLst>
          </p:cNvPr>
          <p:cNvGrpSpPr/>
          <p:nvPr/>
        </p:nvGrpSpPr>
        <p:grpSpPr>
          <a:xfrm>
            <a:off x="4880510" y="1434510"/>
            <a:ext cx="2733676" cy="1219200"/>
            <a:chOff x="5499099" y="1606547"/>
            <a:chExt cx="2733676" cy="12192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89A2816-7572-4806-AB54-5D0B449E9F80}"/>
                </a:ext>
              </a:extLst>
            </p:cNvPr>
            <p:cNvSpPr/>
            <p:nvPr/>
          </p:nvSpPr>
          <p:spPr>
            <a:xfrm>
              <a:off x="5499099" y="1606547"/>
              <a:ext cx="2720975" cy="1219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3900"/>
              <a:r>
                <a:rPr lang="ru-RU" sz="6600" dirty="0">
                  <a:solidFill>
                    <a:schemeClr val="tx1"/>
                  </a:solidFill>
                  <a:latin typeface="PT Sans" panose="020B0503020203020204" pitchFamily="34" charset="-52"/>
                </a:rPr>
                <a:t>?</a:t>
              </a:r>
            </a:p>
          </p:txBody>
        </p:sp>
        <p:pic>
          <p:nvPicPr>
            <p:cNvPr id="10" name="Picture 4" descr="Иконки включить звук - 8,184 бесплатных иконок">
              <a:extLst>
                <a:ext uri="{FF2B5EF4-FFF2-40B4-BE49-F238E27FC236}">
                  <a16:creationId xmlns:a16="http://schemas.microsoft.com/office/drawing/2014/main" id="{358480A3-4BC1-44C5-80A8-952049044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575" y="1606547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4307D3-BAD9-430D-9B77-22931DEFCB36}"/>
              </a:ext>
            </a:extLst>
          </p:cNvPr>
          <p:cNvSpPr/>
          <p:nvPr/>
        </p:nvSpPr>
        <p:spPr>
          <a:xfrm>
            <a:off x="0" y="-241816"/>
            <a:ext cx="9144000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ctr"/>
            <a:r>
              <a:rPr lang="ru-RU" sz="49600" dirty="0">
                <a:solidFill>
                  <a:schemeClr val="bg1"/>
                </a:solidFill>
                <a:latin typeface="PT Sans" panose="020B0503020203020204" pitchFamily="34" charset="-5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188" cy="6516688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Звуки космоса (audio-extractor.net)">
            <a:hlinkClick r:id="" action="ppaction://media"/>
            <a:extLst>
              <a:ext uri="{FF2B5EF4-FFF2-40B4-BE49-F238E27FC236}">
                <a16:creationId xmlns:a16="http://schemas.microsoft.com/office/drawing/2014/main" id="{385403A5-C866-4506-8C50-305B59856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4897" y="1287606"/>
            <a:ext cx="637881" cy="637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ED0906-7F35-4C41-AEAC-54A5CB427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37" y="1191047"/>
            <a:ext cx="8346722" cy="46950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9A8CE5-0D49-4C5F-8045-C8EA44A8682F}"/>
              </a:ext>
            </a:extLst>
          </p:cNvPr>
          <p:cNvSpPr txBox="1"/>
          <p:nvPr/>
        </p:nvSpPr>
        <p:spPr>
          <a:xfrm>
            <a:off x="4016860" y="1191047"/>
            <a:ext cx="4703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РАДИОТЕЛЕСКОП</a:t>
            </a:r>
          </a:p>
        </p:txBody>
      </p:sp>
    </p:spTree>
    <p:extLst>
      <p:ext uri="{BB962C8B-B14F-4D97-AF65-F5344CB8AC3E}">
        <p14:creationId xmlns:p14="http://schemas.microsoft.com/office/powerpoint/2010/main" val="35855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2"/>
            <a:ext cx="9144000" cy="6520290"/>
          </a:xfrm>
          <a:prstGeom prst="rect">
            <a:avLst/>
          </a:prstGeom>
        </p:spPr>
      </p:pic>
      <p:sp>
        <p:nvSpPr>
          <p:cNvPr id="31" name="1 вопрос">
            <a:extLst>
              <a:ext uri="{FF2B5EF4-FFF2-40B4-BE49-F238E27FC236}">
                <a16:creationId xmlns:a16="http://schemas.microsoft.com/office/drawing/2014/main" id="{36416E12-DE6C-4CA8-821A-D65E044A3D51}"/>
              </a:ext>
            </a:extLst>
          </p:cNvPr>
          <p:cNvSpPr/>
          <p:nvPr/>
        </p:nvSpPr>
        <p:spPr>
          <a:xfrm>
            <a:off x="3415307" y="394072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ручная стыковка космических аппаратов</a:t>
            </a:r>
          </a:p>
        </p:txBody>
      </p:sp>
      <p:sp>
        <p:nvSpPr>
          <p:cNvPr id="32" name="1 вопрос">
            <a:extLst>
              <a:ext uri="{FF2B5EF4-FFF2-40B4-BE49-F238E27FC236}">
                <a16:creationId xmlns:a16="http://schemas.microsoft.com/office/drawing/2014/main" id="{FBABC92C-D190-45CA-90C1-B3F97DB31453}"/>
              </a:ext>
            </a:extLst>
          </p:cNvPr>
          <p:cNvSpPr/>
          <p:nvPr/>
        </p:nvSpPr>
        <p:spPr>
          <a:xfrm>
            <a:off x="5129307" y="3038063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Первый полёт человека в космос</a:t>
            </a:r>
          </a:p>
        </p:txBody>
      </p:sp>
      <p:sp>
        <p:nvSpPr>
          <p:cNvPr id="33" name="1 вопрос">
            <a:extLst>
              <a:ext uri="{FF2B5EF4-FFF2-40B4-BE49-F238E27FC236}">
                <a16:creationId xmlns:a16="http://schemas.microsoft.com/office/drawing/2014/main" id="{568A6F18-BB20-4515-B144-96D062B279DC}"/>
              </a:ext>
            </a:extLst>
          </p:cNvPr>
          <p:cNvSpPr/>
          <p:nvPr/>
        </p:nvSpPr>
        <p:spPr>
          <a:xfrm>
            <a:off x="1721941" y="123491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Запуск первого искусственного спутника Земли </a:t>
            </a:r>
          </a:p>
        </p:txBody>
      </p:sp>
      <p:sp>
        <p:nvSpPr>
          <p:cNvPr id="34" name="1 вопрос">
            <a:extLst>
              <a:ext uri="{FF2B5EF4-FFF2-40B4-BE49-F238E27FC236}">
                <a16:creationId xmlns:a16="http://schemas.microsoft.com/office/drawing/2014/main" id="{1FE1443B-F0B2-4272-BF63-FA0CAA09FF01}"/>
              </a:ext>
            </a:extLst>
          </p:cNvPr>
          <p:cNvSpPr/>
          <p:nvPr/>
        </p:nvSpPr>
        <p:spPr>
          <a:xfrm>
            <a:off x="5129307" y="1244441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женщина-космонавт</a:t>
            </a:r>
          </a:p>
        </p:txBody>
      </p:sp>
      <p:sp>
        <p:nvSpPr>
          <p:cNvPr id="35" name="1 вопрос">
            <a:extLst>
              <a:ext uri="{FF2B5EF4-FFF2-40B4-BE49-F238E27FC236}">
                <a16:creationId xmlns:a16="http://schemas.microsoft.com/office/drawing/2014/main" id="{1EF0A740-19DA-4761-988E-BDA32E196987}"/>
              </a:ext>
            </a:extLst>
          </p:cNvPr>
          <p:cNvSpPr/>
          <p:nvPr/>
        </p:nvSpPr>
        <p:spPr>
          <a:xfrm>
            <a:off x="3415307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стыковка двух беспилотных космических аппаратов</a:t>
            </a:r>
          </a:p>
        </p:txBody>
      </p:sp>
      <p:sp>
        <p:nvSpPr>
          <p:cNvPr id="36" name="1 вопрос">
            <a:extLst>
              <a:ext uri="{FF2B5EF4-FFF2-40B4-BE49-F238E27FC236}">
                <a16:creationId xmlns:a16="http://schemas.microsoft.com/office/drawing/2014/main" id="{13B8A926-9F11-4D8E-BE4C-056C8B81B053}"/>
              </a:ext>
            </a:extLst>
          </p:cNvPr>
          <p:cNvSpPr/>
          <p:nvPr/>
        </p:nvSpPr>
        <p:spPr>
          <a:xfrm>
            <a:off x="1721941" y="3028538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Первая высадка человека на Луну</a:t>
            </a:r>
          </a:p>
        </p:txBody>
      </p:sp>
      <p:sp>
        <p:nvSpPr>
          <p:cNvPr id="37" name="1 вопрос">
            <a:extLst>
              <a:ext uri="{FF2B5EF4-FFF2-40B4-BE49-F238E27FC236}">
                <a16:creationId xmlns:a16="http://schemas.microsoft.com/office/drawing/2014/main" id="{6B5F3166-0270-45C6-AF09-6B46B186CB6A}"/>
              </a:ext>
            </a:extLst>
          </p:cNvPr>
          <p:cNvSpPr/>
          <p:nvPr/>
        </p:nvSpPr>
        <p:spPr>
          <a:xfrm>
            <a:off x="19628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Запущена первая орбитальная станция </a:t>
            </a:r>
          </a:p>
        </p:txBody>
      </p:sp>
      <p:sp>
        <p:nvSpPr>
          <p:cNvPr id="38" name="1 вопрос">
            <a:extLst>
              <a:ext uri="{FF2B5EF4-FFF2-40B4-BE49-F238E27FC236}">
                <a16:creationId xmlns:a16="http://schemas.microsoft.com/office/drawing/2014/main" id="{1A262115-4FAC-4032-8490-C037CBB7FCE5}"/>
              </a:ext>
            </a:extLst>
          </p:cNvPr>
          <p:cNvSpPr/>
          <p:nvPr/>
        </p:nvSpPr>
        <p:spPr>
          <a:xfrm>
            <a:off x="6838836" y="2126346"/>
            <a:ext cx="2079965" cy="1731600"/>
          </a:xfrm>
          <a:prstGeom prst="hexagon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/>
              </a:rPr>
              <a:t>Первый выход в открытый космос</a:t>
            </a:r>
          </a:p>
        </p:txBody>
      </p:sp>
      <p:sp>
        <p:nvSpPr>
          <p:cNvPr id="39" name="1 ответ">
            <a:extLst>
              <a:ext uri="{FF2B5EF4-FFF2-40B4-BE49-F238E27FC236}">
                <a16:creationId xmlns:a16="http://schemas.microsoft.com/office/drawing/2014/main" id="{E8B741BC-49A0-4AE6-B62D-6123AA569B32}"/>
              </a:ext>
            </a:extLst>
          </p:cNvPr>
          <p:cNvSpPr/>
          <p:nvPr/>
        </p:nvSpPr>
        <p:spPr>
          <a:xfrm>
            <a:off x="6838836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0" name="1 ответ">
            <a:extLst>
              <a:ext uri="{FF2B5EF4-FFF2-40B4-BE49-F238E27FC236}">
                <a16:creationId xmlns:a16="http://schemas.microsoft.com/office/drawing/2014/main" id="{293CD784-542C-4505-AD17-B84D8574B9AD}"/>
              </a:ext>
            </a:extLst>
          </p:cNvPr>
          <p:cNvSpPr/>
          <p:nvPr/>
        </p:nvSpPr>
        <p:spPr>
          <a:xfrm>
            <a:off x="5129307" y="1244441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1" name="1 ответ">
            <a:extLst>
              <a:ext uri="{FF2B5EF4-FFF2-40B4-BE49-F238E27FC236}">
                <a16:creationId xmlns:a16="http://schemas.microsoft.com/office/drawing/2014/main" id="{BE90A582-6ACB-4AB7-A74E-4D4821AF6D54}"/>
              </a:ext>
            </a:extLst>
          </p:cNvPr>
          <p:cNvSpPr/>
          <p:nvPr/>
        </p:nvSpPr>
        <p:spPr>
          <a:xfrm>
            <a:off x="3415307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2" name="1 ответ">
            <a:extLst>
              <a:ext uri="{FF2B5EF4-FFF2-40B4-BE49-F238E27FC236}">
                <a16:creationId xmlns:a16="http://schemas.microsoft.com/office/drawing/2014/main" id="{684F5E1D-FBE0-4AE5-9EDB-48800AADDCA8}"/>
              </a:ext>
            </a:extLst>
          </p:cNvPr>
          <p:cNvSpPr/>
          <p:nvPr/>
        </p:nvSpPr>
        <p:spPr>
          <a:xfrm>
            <a:off x="19628" y="212634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3" name="1 ответ">
            <a:extLst>
              <a:ext uri="{FF2B5EF4-FFF2-40B4-BE49-F238E27FC236}">
                <a16:creationId xmlns:a16="http://schemas.microsoft.com/office/drawing/2014/main" id="{B56CA9F6-FA5E-4967-9313-88BA7B0B69A0}"/>
              </a:ext>
            </a:extLst>
          </p:cNvPr>
          <p:cNvSpPr/>
          <p:nvPr/>
        </p:nvSpPr>
        <p:spPr>
          <a:xfrm>
            <a:off x="5129307" y="3038063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4" name="1 ответ">
            <a:extLst>
              <a:ext uri="{FF2B5EF4-FFF2-40B4-BE49-F238E27FC236}">
                <a16:creationId xmlns:a16="http://schemas.microsoft.com/office/drawing/2014/main" id="{956F0D06-464D-42CF-82B7-3AE5F774B0C0}"/>
              </a:ext>
            </a:extLst>
          </p:cNvPr>
          <p:cNvSpPr/>
          <p:nvPr/>
        </p:nvSpPr>
        <p:spPr>
          <a:xfrm>
            <a:off x="1721941" y="123491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Да</a:t>
            </a:r>
          </a:p>
        </p:txBody>
      </p:sp>
      <p:sp>
        <p:nvSpPr>
          <p:cNvPr id="45" name="1 ответ">
            <a:extLst>
              <a:ext uri="{FF2B5EF4-FFF2-40B4-BE49-F238E27FC236}">
                <a16:creationId xmlns:a16="http://schemas.microsoft.com/office/drawing/2014/main" id="{0DBC8004-DD4A-41A3-AB8F-F485C1D11469}"/>
              </a:ext>
            </a:extLst>
          </p:cNvPr>
          <p:cNvSpPr/>
          <p:nvPr/>
        </p:nvSpPr>
        <p:spPr>
          <a:xfrm>
            <a:off x="3415307" y="3940726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Нет</a:t>
            </a:r>
          </a:p>
        </p:txBody>
      </p:sp>
      <p:sp>
        <p:nvSpPr>
          <p:cNvPr id="46" name="1 ответ">
            <a:extLst>
              <a:ext uri="{FF2B5EF4-FFF2-40B4-BE49-F238E27FC236}">
                <a16:creationId xmlns:a16="http://schemas.microsoft.com/office/drawing/2014/main" id="{3815E29D-C909-44DC-BF20-13818A61C105}"/>
              </a:ext>
            </a:extLst>
          </p:cNvPr>
          <p:cNvSpPr/>
          <p:nvPr/>
        </p:nvSpPr>
        <p:spPr>
          <a:xfrm>
            <a:off x="1721941" y="3028538"/>
            <a:ext cx="2079965" cy="17316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PT Sans"/>
              </a:rPr>
              <a:t>Нет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384BE3D-44DC-401D-BE59-ECEC8FE25073}"/>
              </a:ext>
            </a:extLst>
          </p:cNvPr>
          <p:cNvGrpSpPr/>
          <p:nvPr/>
        </p:nvGrpSpPr>
        <p:grpSpPr>
          <a:xfrm>
            <a:off x="5660480" y="5421086"/>
            <a:ext cx="3313362" cy="920183"/>
            <a:chOff x="5660480" y="5421086"/>
            <a:chExt cx="3313362" cy="920183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3B85EE-4559-41AA-AB32-D9A293B6F590}"/>
                </a:ext>
              </a:extLst>
            </p:cNvPr>
            <p:cNvSpPr/>
            <p:nvPr/>
          </p:nvSpPr>
          <p:spPr>
            <a:xfrm>
              <a:off x="5671458" y="5432992"/>
              <a:ext cx="3284483" cy="8909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  <a:latin typeface="PT Sans"/>
                </a:rPr>
                <a:t>Следующий слайд </a:t>
              </a:r>
            </a:p>
          </p:txBody>
        </p:sp>
        <p:sp>
          <p:nvSpPr>
            <p:cNvPr id="24" name="Прямоугольник: скругленные углы 23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DED10D8C-B701-4731-8084-02498DC528F8}"/>
                </a:ext>
              </a:extLst>
            </p:cNvPr>
            <p:cNvSpPr/>
            <p:nvPr/>
          </p:nvSpPr>
          <p:spPr>
            <a:xfrm>
              <a:off x="5660480" y="5432992"/>
              <a:ext cx="3295461" cy="890935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9F6C551-6E4E-4766-B0C3-6C8051F15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8175" y="5421086"/>
              <a:ext cx="905667" cy="920183"/>
            </a:xfrm>
            <a:prstGeom prst="rect">
              <a:avLst/>
            </a:prstGeom>
          </p:spPr>
        </p:pic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2D45170-B7EA-41B6-854C-805BE79B187F}"/>
              </a:ext>
            </a:extLst>
          </p:cNvPr>
          <p:cNvSpPr/>
          <p:nvPr/>
        </p:nvSpPr>
        <p:spPr>
          <a:xfrm>
            <a:off x="2291573" y="159661"/>
            <a:ext cx="4692310" cy="751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PT Sans"/>
              </a:rPr>
              <a:t>Рекорды 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F7E4938-F961-4FED-AF17-AE23C82C50E6}"/>
              </a:ext>
            </a:extLst>
          </p:cNvPr>
          <p:cNvGrpSpPr/>
          <p:nvPr/>
        </p:nvGrpSpPr>
        <p:grpSpPr>
          <a:xfrm>
            <a:off x="372551" y="5417405"/>
            <a:ext cx="909038" cy="909038"/>
            <a:chOff x="6297610" y="441585"/>
            <a:chExt cx="909038" cy="909038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D7F3C7A2-AFA6-4481-B3CD-2D09E525C471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5C8CE410-AB28-4DE6-B112-F84B4953F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9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E63B1-7E64-4792-BA63-32DCB1375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6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05EE0-B84B-48F0-B421-A931B189F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"/>
          <a:stretch/>
        </p:blipFill>
        <p:spPr>
          <a:xfrm>
            <a:off x="592028" y="1033529"/>
            <a:ext cx="3185051" cy="23163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ECEDEA-463F-42B1-8FC2-71765ACE4C92}"/>
              </a:ext>
            </a:extLst>
          </p:cNvPr>
          <p:cNvSpPr/>
          <p:nvPr/>
        </p:nvSpPr>
        <p:spPr>
          <a:xfrm>
            <a:off x="592447" y="1033529"/>
            <a:ext cx="3184632" cy="592233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Космический телескоп «Спектр-РГ»</a:t>
            </a:r>
            <a:endParaRPr lang="ru-RU" sz="1709" dirty="0">
              <a:latin typeface="PT Sans" panose="020B0503020203020204" pitchFamily="34" charset="-5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A8B9AB-6F30-402F-B0E1-15FA1357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20" y="1033529"/>
            <a:ext cx="4412007" cy="23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D9124B-3F22-4983-AB96-9194CDEA8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38" y="3467724"/>
            <a:ext cx="3399889" cy="2549917"/>
          </a:xfrm>
          <a:prstGeom prst="rect">
            <a:avLst/>
          </a:prstGeom>
        </p:spPr>
      </p:pic>
      <p:pic>
        <p:nvPicPr>
          <p:cNvPr id="12" name="Picture 4" descr="Работа предстоит серьёзная, большая, объёмная»: Путин потребовал соблюдать  все сроки строительства космодрома Восточный — РТ на русском">
            <a:extLst>
              <a:ext uri="{FF2B5EF4-FFF2-40B4-BE49-F238E27FC236}">
                <a16:creationId xmlns:a16="http://schemas.microsoft.com/office/drawing/2014/main" id="{5C8D463A-026A-4D06-8165-6CE3E76CF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12874"/>
          <a:stretch/>
        </p:blipFill>
        <p:spPr bwMode="auto">
          <a:xfrm>
            <a:off x="592028" y="3467724"/>
            <a:ext cx="3741433" cy="25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4C9C4F-31D3-4AB4-8D4C-28D9F9146D47}"/>
              </a:ext>
            </a:extLst>
          </p:cNvPr>
          <p:cNvSpPr/>
          <p:nvPr/>
        </p:nvSpPr>
        <p:spPr>
          <a:xfrm>
            <a:off x="592028" y="5524672"/>
            <a:ext cx="3741433" cy="509991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Космодром «Восточный»</a:t>
            </a:r>
            <a:endParaRPr lang="ru-RU" sz="1709" dirty="0">
              <a:latin typeface="PT Sans" panose="020B0503020203020204" pitchFamily="3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7F6AF3-F926-4BA3-AEF0-752A862605FB}"/>
              </a:ext>
            </a:extLst>
          </p:cNvPr>
          <p:cNvSpPr/>
          <p:nvPr/>
        </p:nvSpPr>
        <p:spPr>
          <a:xfrm>
            <a:off x="4092622" y="1033529"/>
            <a:ext cx="4412006" cy="592232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Космический аппарат глобальной навигационной  системы «ГЛОНАСС»</a:t>
            </a:r>
            <a:endParaRPr lang="ru-RU" sz="1400" dirty="0">
              <a:latin typeface="PT Sans" panose="020B0503020203020204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3A758E-A6D4-455B-BA51-82803E5991AC}"/>
              </a:ext>
            </a:extLst>
          </p:cNvPr>
          <p:cNvSpPr/>
          <p:nvPr/>
        </p:nvSpPr>
        <p:spPr>
          <a:xfrm>
            <a:off x="5104737" y="5442429"/>
            <a:ext cx="3399889" cy="592234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949"/>
              </a:spcAft>
            </a:pPr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Спутниковая группировка  «СФЕРА»</a:t>
            </a:r>
            <a:endParaRPr lang="ru-RU" sz="1519" dirty="0">
              <a:solidFill>
                <a:schemeClr val="bg1"/>
              </a:solidFill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8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E63B1-7E64-4792-BA63-32DCB13759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1668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ECEDEA-463F-42B1-8FC2-71765ACE4C92}"/>
              </a:ext>
            </a:extLst>
          </p:cNvPr>
          <p:cNvSpPr/>
          <p:nvPr/>
        </p:nvSpPr>
        <p:spPr>
          <a:xfrm>
            <a:off x="579119" y="1368462"/>
            <a:ext cx="4470036" cy="646141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Российская орбитальная станция</a:t>
            </a:r>
            <a:endParaRPr lang="ru-RU" sz="1709" dirty="0">
              <a:latin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6BD8F3-C744-4CD8-A6B6-A90EEA7E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83" y="2014603"/>
            <a:ext cx="3187546" cy="335252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3A758E-A6D4-455B-BA51-82803E5991AC}"/>
              </a:ext>
            </a:extLst>
          </p:cNvPr>
          <p:cNvSpPr/>
          <p:nvPr/>
        </p:nvSpPr>
        <p:spPr>
          <a:xfrm>
            <a:off x="5170383" y="1368462"/>
            <a:ext cx="3187546" cy="643569"/>
          </a:xfrm>
          <a:prstGeom prst="rect">
            <a:avLst/>
          </a:prstGeom>
          <a:solidFill>
            <a:srgbClr val="323C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49"/>
              </a:spcAft>
            </a:pPr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Межпланетная станция </a:t>
            </a:r>
          </a:p>
          <a:p>
            <a:pPr algn="ctr">
              <a:spcAft>
                <a:spcPts val="949"/>
              </a:spcAft>
            </a:pPr>
            <a:r>
              <a:rPr lang="ru-RU" sz="1709" dirty="0">
                <a:solidFill>
                  <a:schemeClr val="bg1"/>
                </a:solidFill>
                <a:latin typeface="PT Sans" panose="020B0503020203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«ЛУНА -25»</a:t>
            </a:r>
            <a:endParaRPr lang="ru-RU" sz="1519" dirty="0">
              <a:solidFill>
                <a:schemeClr val="bg1"/>
              </a:solidFill>
              <a:latin typeface="PT Sans" panose="020B0503020203020204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2BA8AC-C7D5-45C8-B572-7E6C41229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" y="2014602"/>
            <a:ext cx="4470036" cy="33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49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30"/>
            <a:ext cx="9144000" cy="6520290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2D45170-B7EA-41B6-854C-805BE79B187F}"/>
              </a:ext>
            </a:extLst>
          </p:cNvPr>
          <p:cNvSpPr/>
          <p:nvPr/>
        </p:nvSpPr>
        <p:spPr>
          <a:xfrm>
            <a:off x="793488" y="577829"/>
            <a:ext cx="7557025" cy="751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PT Sans"/>
              </a:rPr>
              <a:t>Критерии кандидата в космонавты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CC5E883-C975-4CCD-BE33-BC8668DA2E6E}"/>
              </a:ext>
            </a:extLst>
          </p:cNvPr>
          <p:cNvSpPr/>
          <p:nvPr/>
        </p:nvSpPr>
        <p:spPr>
          <a:xfrm>
            <a:off x="3340365" y="1750945"/>
            <a:ext cx="56757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PT Sans" panose="020B0503020203020204"/>
                <a:ea typeface="Calibri" panose="020F0502020204030204" pitchFamily="34" charset="0"/>
                <a:cs typeface="Times New Roman" panose="02020603050405020304" pitchFamily="18" charset="0"/>
              </a:rPr>
              <a:t>Каким требованиям должен соответствовать кандидат в отряд космонавтов?</a:t>
            </a:r>
            <a:endParaRPr lang="ru-RU" sz="2000" dirty="0">
              <a:solidFill>
                <a:schemeClr val="bg1"/>
              </a:solidFill>
              <a:effectLst/>
              <a:latin typeface="PT Sans" panose="020B05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">
            <a:extLst>
              <a:ext uri="{FF2B5EF4-FFF2-40B4-BE49-F238E27FC236}">
                <a16:creationId xmlns:a16="http://schemas.microsoft.com/office/drawing/2014/main" id="{7389B30A-3CA5-44F9-BDEE-6D621CDC8421}"/>
              </a:ext>
            </a:extLst>
          </p:cNvPr>
          <p:cNvGrpSpPr/>
          <p:nvPr/>
        </p:nvGrpSpPr>
        <p:grpSpPr>
          <a:xfrm>
            <a:off x="1654140" y="2877829"/>
            <a:ext cx="7362001" cy="392159"/>
            <a:chOff x="1654140" y="3143553"/>
            <a:chExt cx="7362001" cy="392159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2A6B0FF-C156-4556-812C-52C770C8AF04}"/>
                </a:ext>
              </a:extLst>
            </p:cNvPr>
            <p:cNvSpPr/>
            <p:nvPr/>
          </p:nvSpPr>
          <p:spPr>
            <a:xfrm>
              <a:off x="1816141" y="3143553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возраст не должен превышать 35 лет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7D7E819-D3EA-435D-B632-6D05986BA58C}"/>
                </a:ext>
              </a:extLst>
            </p:cNvPr>
            <p:cNvSpPr/>
            <p:nvPr/>
          </p:nvSpPr>
          <p:spPr>
            <a:xfrm>
              <a:off x="1654140" y="3177632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2">
            <a:extLst>
              <a:ext uri="{FF2B5EF4-FFF2-40B4-BE49-F238E27FC236}">
                <a16:creationId xmlns:a16="http://schemas.microsoft.com/office/drawing/2014/main" id="{B28B8E52-D12B-4C8B-9B2E-5B53F3FA115C}"/>
              </a:ext>
            </a:extLst>
          </p:cNvPr>
          <p:cNvGrpSpPr/>
          <p:nvPr/>
        </p:nvGrpSpPr>
        <p:grpSpPr>
          <a:xfrm>
            <a:off x="1654140" y="3342911"/>
            <a:ext cx="7362002" cy="392400"/>
            <a:chOff x="1654140" y="3610930"/>
            <a:chExt cx="7362002" cy="3924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4D09683-DD05-4F45-AEBB-D0E798CF6A4B}"/>
                </a:ext>
              </a:extLst>
            </p:cNvPr>
            <p:cNvSpPr/>
            <p:nvPr/>
          </p:nvSpPr>
          <p:spPr>
            <a:xfrm>
              <a:off x="1816142" y="3610930"/>
              <a:ext cx="7200000" cy="392400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/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кандидат имеет высшее образование по технической специальности</a:t>
              </a:r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633BA7FD-D439-410B-854E-CFCFCBAC0EC2}"/>
                </a:ext>
              </a:extLst>
            </p:cNvPr>
            <p:cNvSpPr/>
            <p:nvPr/>
          </p:nvSpPr>
          <p:spPr>
            <a:xfrm>
              <a:off x="1654140" y="3645130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3">
            <a:extLst>
              <a:ext uri="{FF2B5EF4-FFF2-40B4-BE49-F238E27FC236}">
                <a16:creationId xmlns:a16="http://schemas.microsoft.com/office/drawing/2014/main" id="{F0895444-DE54-4366-8733-90CEEB6B7323}"/>
              </a:ext>
            </a:extLst>
          </p:cNvPr>
          <p:cNvGrpSpPr/>
          <p:nvPr/>
        </p:nvGrpSpPr>
        <p:grpSpPr>
          <a:xfrm>
            <a:off x="1654140" y="3808234"/>
            <a:ext cx="7362001" cy="392159"/>
            <a:chOff x="1654140" y="4054029"/>
            <a:chExt cx="7362001" cy="39215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FE27245-0508-47D7-BFEA-1250E39EF312}"/>
                </a:ext>
              </a:extLst>
            </p:cNvPr>
            <p:cNvSpPr/>
            <p:nvPr/>
          </p:nvSpPr>
          <p:spPr>
            <a:xfrm>
              <a:off x="1816141" y="4054029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опыт работ по специальности не менее 3-х лет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02139EB8-2DD9-47DE-B203-F96BE4ABF5B7}"/>
                </a:ext>
              </a:extLst>
            </p:cNvPr>
            <p:cNvSpPr/>
            <p:nvPr/>
          </p:nvSpPr>
          <p:spPr>
            <a:xfrm>
              <a:off x="1654140" y="4088108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4">
            <a:extLst>
              <a:ext uri="{FF2B5EF4-FFF2-40B4-BE49-F238E27FC236}">
                <a16:creationId xmlns:a16="http://schemas.microsoft.com/office/drawing/2014/main" id="{6AE9927E-64FE-4443-AFAB-A560A30F2236}"/>
              </a:ext>
            </a:extLst>
          </p:cNvPr>
          <p:cNvGrpSpPr/>
          <p:nvPr/>
        </p:nvGrpSpPr>
        <p:grpSpPr>
          <a:xfrm>
            <a:off x="1654140" y="4273316"/>
            <a:ext cx="7362002" cy="392159"/>
            <a:chOff x="1654140" y="4521407"/>
            <a:chExt cx="7362002" cy="39215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2A40701-C33B-4F5E-8727-7FEC9D881D01}"/>
                </a:ext>
              </a:extLst>
            </p:cNvPr>
            <p:cNvSpPr/>
            <p:nvPr/>
          </p:nvSpPr>
          <p:spPr>
            <a:xfrm>
              <a:off x="1816142" y="4521407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космическое здоровье, выносливость и ловкость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F0F18BA7-1CF8-463F-B57F-8133CF6754A9}"/>
                </a:ext>
              </a:extLst>
            </p:cNvPr>
            <p:cNvSpPr/>
            <p:nvPr/>
          </p:nvSpPr>
          <p:spPr>
            <a:xfrm>
              <a:off x="1654140" y="4555486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5">
            <a:extLst>
              <a:ext uri="{FF2B5EF4-FFF2-40B4-BE49-F238E27FC236}">
                <a16:creationId xmlns:a16="http://schemas.microsoft.com/office/drawing/2014/main" id="{4D3C8795-8802-4B87-9F56-E0CEAB98289C}"/>
              </a:ext>
            </a:extLst>
          </p:cNvPr>
          <p:cNvGrpSpPr/>
          <p:nvPr/>
        </p:nvGrpSpPr>
        <p:grpSpPr>
          <a:xfrm>
            <a:off x="1654140" y="4738398"/>
            <a:ext cx="7362002" cy="392159"/>
            <a:chOff x="1654140" y="4990843"/>
            <a:chExt cx="7362002" cy="39215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89BD0D2-58DF-448A-AA5D-EA49B645C898}"/>
                </a:ext>
              </a:extLst>
            </p:cNvPr>
            <p:cNvSpPr/>
            <p:nvPr/>
          </p:nvSpPr>
          <p:spPr>
            <a:xfrm>
              <a:off x="1816142" y="4990843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масса – 50-90 кг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DB5F4D39-31A0-488D-A653-65477AEEA8DA}"/>
                </a:ext>
              </a:extLst>
            </p:cNvPr>
            <p:cNvSpPr/>
            <p:nvPr/>
          </p:nvSpPr>
          <p:spPr>
            <a:xfrm>
              <a:off x="1654140" y="5024922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6">
            <a:extLst>
              <a:ext uri="{FF2B5EF4-FFF2-40B4-BE49-F238E27FC236}">
                <a16:creationId xmlns:a16="http://schemas.microsoft.com/office/drawing/2014/main" id="{752F8358-ACAC-41E9-ACE0-E80E3FD7CA45}"/>
              </a:ext>
            </a:extLst>
          </p:cNvPr>
          <p:cNvGrpSpPr/>
          <p:nvPr/>
        </p:nvGrpSpPr>
        <p:grpSpPr>
          <a:xfrm>
            <a:off x="1654140" y="5203480"/>
            <a:ext cx="7362002" cy="392159"/>
            <a:chOff x="1654140" y="5462563"/>
            <a:chExt cx="7362002" cy="392159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B00CFAF-0E7E-425C-A764-A3D44ABA71AD}"/>
                </a:ext>
              </a:extLst>
            </p:cNvPr>
            <p:cNvSpPr/>
            <p:nvPr/>
          </p:nvSpPr>
          <p:spPr>
            <a:xfrm>
              <a:off x="1816142" y="5462563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рост до 190 см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006E99E0-2F6A-461A-8E31-19ABCF0565CB}"/>
                </a:ext>
              </a:extLst>
            </p:cNvPr>
            <p:cNvSpPr/>
            <p:nvPr/>
          </p:nvSpPr>
          <p:spPr>
            <a:xfrm>
              <a:off x="1654140" y="5496642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7">
            <a:extLst>
              <a:ext uri="{FF2B5EF4-FFF2-40B4-BE49-F238E27FC236}">
                <a16:creationId xmlns:a16="http://schemas.microsoft.com/office/drawing/2014/main" id="{AD07203A-C6AB-404B-856F-71139387AEE4}"/>
              </a:ext>
            </a:extLst>
          </p:cNvPr>
          <p:cNvGrpSpPr/>
          <p:nvPr/>
        </p:nvGrpSpPr>
        <p:grpSpPr>
          <a:xfrm>
            <a:off x="1654140" y="5668560"/>
            <a:ext cx="7362000" cy="392159"/>
            <a:chOff x="1654140" y="5934284"/>
            <a:chExt cx="7362000" cy="39215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D033467-5300-41E0-A642-06FEC2EA1FA1}"/>
                </a:ext>
              </a:extLst>
            </p:cNvPr>
            <p:cNvSpPr/>
            <p:nvPr/>
          </p:nvSpPr>
          <p:spPr>
            <a:xfrm>
              <a:off x="1816140" y="5934284"/>
              <a:ext cx="7200000" cy="392159"/>
            </a:xfrm>
            <a:prstGeom prst="rect">
              <a:avLst/>
            </a:prstGeom>
            <a:solidFill>
              <a:srgbClr val="313D43">
                <a:alpha val="93000"/>
              </a:srgbClr>
            </a:solidFill>
          </p:spPr>
          <p:txBody>
            <a:bodyPr wrap="square">
              <a:noAutofit/>
            </a:bodyPr>
            <a:lstStyle/>
            <a:p>
              <a:pPr marL="180975">
                <a:lnSpc>
                  <a:spcPct val="115000"/>
                </a:lnSpc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все ответы</a:t>
              </a:r>
              <a:endPara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776E4EAA-ACB9-4100-9892-765925F309DC}"/>
                </a:ext>
              </a:extLst>
            </p:cNvPr>
            <p:cNvSpPr/>
            <p:nvPr/>
          </p:nvSpPr>
          <p:spPr>
            <a:xfrm>
              <a:off x="1654140" y="5968363"/>
              <a:ext cx="324000" cy="3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313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Овал 64">
            <a:extLst>
              <a:ext uri="{FF2B5EF4-FFF2-40B4-BE49-F238E27FC236}">
                <a16:creationId xmlns:a16="http://schemas.microsoft.com/office/drawing/2014/main" id="{838C193A-DBCC-4D30-B070-49FFD7EF4F96}"/>
              </a:ext>
            </a:extLst>
          </p:cNvPr>
          <p:cNvSpPr/>
          <p:nvPr/>
        </p:nvSpPr>
        <p:spPr>
          <a:xfrm>
            <a:off x="1654140" y="5703126"/>
            <a:ext cx="324000" cy="324000"/>
          </a:xfrm>
          <a:prstGeom prst="ellipse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AF59C92-77E6-4EBB-818F-5B4670D3D09E}"/>
              </a:ext>
            </a:extLst>
          </p:cNvPr>
          <p:cNvGrpSpPr/>
          <p:nvPr/>
        </p:nvGrpSpPr>
        <p:grpSpPr>
          <a:xfrm>
            <a:off x="372551" y="5417405"/>
            <a:ext cx="909038" cy="909038"/>
            <a:chOff x="6297610" y="441585"/>
            <a:chExt cx="909038" cy="909038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EB26F92F-ACEF-48D5-AA9E-F4D265715446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2A0718F5-75A6-46EB-9D51-04469B6AE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67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D6ACA-087E-4BCB-8937-B83E0B46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659C4-A643-4C86-B422-852D2777CA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2"/>
            <a:ext cx="9144000" cy="652029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792C9AB-619C-41BA-98C6-FB0AEF33BF13}"/>
              </a:ext>
            </a:extLst>
          </p:cNvPr>
          <p:cNvSpPr/>
          <p:nvPr/>
        </p:nvSpPr>
        <p:spPr>
          <a:xfrm>
            <a:off x="1342030" y="2735249"/>
            <a:ext cx="6793893" cy="2307297"/>
          </a:xfrm>
          <a:prstGeom prst="roundRect">
            <a:avLst/>
          </a:prstGeom>
          <a:solidFill>
            <a:srgbClr val="585155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14F5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18BBC-AED9-4CE4-9505-CB907BC2111C}"/>
              </a:ext>
            </a:extLst>
          </p:cNvPr>
          <p:cNvSpPr txBox="1"/>
          <p:nvPr/>
        </p:nvSpPr>
        <p:spPr>
          <a:xfrm>
            <a:off x="1653869" y="2975698"/>
            <a:ext cx="6170213" cy="182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Космические профессии: и</a:t>
            </a:r>
            <a:r>
              <a:rPr lang="ru-RU" sz="2000" dirty="0">
                <a:solidFill>
                  <a:schemeClr val="bg1"/>
                </a:solidFill>
                <a:effectLst/>
                <a:latin typeface="Bahnschrift SemiLight SemiConde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нженер-конструктор, инженер-технолог, инженер-исследователь, различные специалисты по испытаниям ракетных двигателей, по подготовке космонавтов, слесарь-сборщик, монтажник, контролер, заливщик, сварщик, фрезеровщик</a:t>
            </a:r>
          </a:p>
        </p:txBody>
      </p:sp>
    </p:spTree>
    <p:extLst>
      <p:ext uri="{BB962C8B-B14F-4D97-AF65-F5344CB8AC3E}">
        <p14:creationId xmlns:p14="http://schemas.microsoft.com/office/powerpoint/2010/main" val="203400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FB56041-75B6-4942-B92E-B6735721A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55182" cy="6516684"/>
          </a:xfr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ECC815-C340-48E7-83B5-7C38D5C20C59}"/>
              </a:ext>
            </a:extLst>
          </p:cNvPr>
          <p:cNvSpPr/>
          <p:nvPr/>
        </p:nvSpPr>
        <p:spPr>
          <a:xfrm>
            <a:off x="4844358" y="5609162"/>
            <a:ext cx="2239419" cy="4613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PT Sans" panose="020B0503020203020204" pitchFamily="34" charset="-52"/>
              </a:rPr>
              <a:t>Менеджер </a:t>
            </a:r>
            <a:r>
              <a:rPr lang="ru-RU" sz="1100" dirty="0" err="1">
                <a:solidFill>
                  <a:srgbClr val="000000"/>
                </a:solidFill>
                <a:latin typeface="PT Sans" panose="020B0503020203020204" pitchFamily="34" charset="-52"/>
              </a:rPr>
              <a:t>космотуризма</a:t>
            </a:r>
            <a:r>
              <a:rPr lang="ru-RU" sz="1100" dirty="0">
                <a:solidFill>
                  <a:srgbClr val="000000"/>
                </a:solidFill>
                <a:latin typeface="PT Sans" panose="020B0503020203020204" pitchFamily="34" charset="-52"/>
              </a:rPr>
              <a:t> 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334B11D2-8E8A-4302-8DDC-B83FD1C004A5}"/>
              </a:ext>
            </a:extLst>
          </p:cNvPr>
          <p:cNvSpPr/>
          <p:nvPr/>
        </p:nvSpPr>
        <p:spPr>
          <a:xfrm>
            <a:off x="1940725" y="5613128"/>
            <a:ext cx="2239419" cy="45339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Космобиолог</a:t>
            </a:r>
            <a:endParaRPr lang="ru-RU" sz="1100" dirty="0">
              <a:latin typeface="PT Sans" panose="020B0503020203020204" pitchFamily="34" charset="-52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767CAA75-DB36-4569-9C53-17D221CA3158}"/>
              </a:ext>
            </a:extLst>
          </p:cNvPr>
          <p:cNvSpPr/>
          <p:nvPr/>
        </p:nvSpPr>
        <p:spPr>
          <a:xfrm>
            <a:off x="552496" y="2885131"/>
            <a:ext cx="2247097" cy="46060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Инженер-</a:t>
            </a:r>
            <a:r>
              <a:rPr lang="ru-RU" sz="1100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космодорожник</a:t>
            </a:r>
            <a:endParaRPr lang="ru-RU" sz="1100" dirty="0">
              <a:latin typeface="PT Sans" panose="020B0503020203020204" pitchFamily="34" charset="-52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9F21C619-8488-47EE-A027-D8B271E6B939}"/>
              </a:ext>
            </a:extLst>
          </p:cNvPr>
          <p:cNvSpPr/>
          <p:nvPr/>
        </p:nvSpPr>
        <p:spPr>
          <a:xfrm>
            <a:off x="6359762" y="2906381"/>
            <a:ext cx="2247097" cy="42541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Инженер систем жизнеобеспечения</a:t>
            </a:r>
            <a:r>
              <a:rPr lang="ru-RU" sz="1614" dirty="0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 </a:t>
            </a:r>
            <a:endParaRPr lang="ru-RU" sz="1614" dirty="0">
              <a:latin typeface="PT Sans" panose="020B0503020203020204" pitchFamily="34" charset="-52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FCE9A370-F2A8-4F41-8B42-96D4FAF3D49A}"/>
              </a:ext>
            </a:extLst>
          </p:cNvPr>
          <p:cNvSpPr/>
          <p:nvPr/>
        </p:nvSpPr>
        <p:spPr>
          <a:xfrm>
            <a:off x="3448451" y="2878392"/>
            <a:ext cx="2247097" cy="45339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>
                <a:solidFill>
                  <a:srgbClr val="000000"/>
                </a:solidFill>
                <a:latin typeface="PT Sans" panose="020B0503020203020204" pitchFamily="34" charset="-52"/>
                <a:ea typeface="Calibri" panose="020F0502020204030204" pitchFamily="34" charset="0"/>
              </a:rPr>
              <a:t>Космогеолог</a:t>
            </a:r>
            <a:endParaRPr lang="ru-RU" sz="1100" dirty="0">
              <a:latin typeface="PT Sans" panose="020B0503020203020204" pitchFamily="34" charset="-52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60736D3-5B30-4C05-9C7D-15DE86FBF5AA}"/>
              </a:ext>
            </a:extLst>
          </p:cNvPr>
          <p:cNvGrpSpPr/>
          <p:nvPr/>
        </p:nvGrpSpPr>
        <p:grpSpPr>
          <a:xfrm>
            <a:off x="552524" y="1006920"/>
            <a:ext cx="2239365" cy="1708635"/>
            <a:chOff x="613897" y="831022"/>
            <a:chExt cx="2359109" cy="1800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C8F8AB93-9D0F-4E73-8DC6-B21F7D7E34E8}"/>
                </a:ext>
              </a:extLst>
            </p:cNvPr>
            <p:cNvSpPr/>
            <p:nvPr/>
          </p:nvSpPr>
          <p:spPr>
            <a:xfrm>
              <a:off x="823076" y="838617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9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A3EE939-B528-40A2-96D6-D346C50D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897" y="831022"/>
              <a:ext cx="2359109" cy="1800000"/>
            </a:xfrm>
            <a:prstGeom prst="round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7743AA7-0E80-4661-A3B7-C087356C9BBD}"/>
              </a:ext>
            </a:extLst>
          </p:cNvPr>
          <p:cNvGrpSpPr/>
          <p:nvPr/>
        </p:nvGrpSpPr>
        <p:grpSpPr>
          <a:xfrm>
            <a:off x="6344432" y="1006920"/>
            <a:ext cx="2239419" cy="1708635"/>
            <a:chOff x="6578893" y="902253"/>
            <a:chExt cx="2359166" cy="180000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B702CD2-8F88-497D-B39E-BC6816B8745A}"/>
                </a:ext>
              </a:extLst>
            </p:cNvPr>
            <p:cNvSpPr/>
            <p:nvPr/>
          </p:nvSpPr>
          <p:spPr>
            <a:xfrm>
              <a:off x="6788101" y="909848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9"/>
            </a:p>
          </p:txBody>
        </p:sp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F538A2F7-2522-4801-AD85-8DCFC74D2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8893" y="902253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FFD5C44-A9E6-49E0-AB00-5B341616557C}"/>
              </a:ext>
            </a:extLst>
          </p:cNvPr>
          <p:cNvGrpSpPr/>
          <p:nvPr/>
        </p:nvGrpSpPr>
        <p:grpSpPr>
          <a:xfrm>
            <a:off x="3448451" y="980088"/>
            <a:ext cx="2239419" cy="1708635"/>
            <a:chOff x="3581887" y="837279"/>
            <a:chExt cx="2359166" cy="180000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D5FA35D-4B67-41CF-A1E1-BFEAC98B0D5E}"/>
                </a:ext>
              </a:extLst>
            </p:cNvPr>
            <p:cNvSpPr/>
            <p:nvPr/>
          </p:nvSpPr>
          <p:spPr>
            <a:xfrm>
              <a:off x="3791095" y="844874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9"/>
            </a:p>
          </p:txBody>
        </p:sp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B66C0E33-8DD3-440E-AC1F-1970D8F62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887" y="837279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6D4CB94-4B88-49DD-BA34-569313DDC46D}"/>
              </a:ext>
            </a:extLst>
          </p:cNvPr>
          <p:cNvGrpSpPr/>
          <p:nvPr/>
        </p:nvGrpSpPr>
        <p:grpSpPr>
          <a:xfrm>
            <a:off x="1940725" y="3718789"/>
            <a:ext cx="2239419" cy="1708635"/>
            <a:chOff x="601828" y="3687901"/>
            <a:chExt cx="2359166" cy="1800000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1038E876-8512-4383-B23B-1D33652B4CD8}"/>
                </a:ext>
              </a:extLst>
            </p:cNvPr>
            <p:cNvSpPr/>
            <p:nvPr/>
          </p:nvSpPr>
          <p:spPr>
            <a:xfrm>
              <a:off x="811036" y="3695496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9"/>
            </a:p>
          </p:txBody>
        </p:sp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976D9F4C-92B8-4995-B487-37B1EAD80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28" y="3687901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DC65F4E-7B81-4959-92ED-26B779D532E3}"/>
              </a:ext>
            </a:extLst>
          </p:cNvPr>
          <p:cNvGrpSpPr/>
          <p:nvPr/>
        </p:nvGrpSpPr>
        <p:grpSpPr>
          <a:xfrm>
            <a:off x="4838285" y="3718789"/>
            <a:ext cx="2239419" cy="1708635"/>
            <a:chOff x="3636892" y="3690360"/>
            <a:chExt cx="2359166" cy="1800000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B064FB0-6699-4379-9561-A32073F2E9A4}"/>
                </a:ext>
              </a:extLst>
            </p:cNvPr>
            <p:cNvSpPr/>
            <p:nvPr/>
          </p:nvSpPr>
          <p:spPr>
            <a:xfrm>
              <a:off x="3846100" y="3697955"/>
              <a:ext cx="1940750" cy="1784810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9"/>
            </a:p>
          </p:txBody>
        </p:sp>
        <p:pic>
          <p:nvPicPr>
            <p:cNvPr id="8202" name="Picture 10">
              <a:extLst>
                <a:ext uri="{FF2B5EF4-FFF2-40B4-BE49-F238E27FC236}">
                  <a16:creationId xmlns:a16="http://schemas.microsoft.com/office/drawing/2014/main" id="{ABE1D326-BCAE-4E36-96E3-C4A793178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892" y="3690360"/>
              <a:ext cx="2359166" cy="180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221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1118</TotalTime>
  <Words>203</Words>
  <Application>Microsoft Office PowerPoint</Application>
  <PresentationFormat>Произвольный</PresentationFormat>
  <Paragraphs>45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Bahnschrift SemiLight SemiConde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40</cp:revision>
  <dcterms:created xsi:type="dcterms:W3CDTF">2023-04-02T17:31:30Z</dcterms:created>
  <dcterms:modified xsi:type="dcterms:W3CDTF">2023-04-06T08:30:33Z</dcterms:modified>
</cp:coreProperties>
</file>